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95B49AA-8284-4247-8AC7-3975627BF946}" type="datetimeFigureOut">
              <a:rPr lang="en-US" smtClean="0"/>
              <a:t>10/6/2016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4F5ED4A-35CB-4021-AA34-0B30E4F21CE2}" type="slidenum">
              <a:rPr lang="en-US" smtClean="0"/>
              <a:t>‹#›</a:t>
            </a:fld>
            <a:endParaRPr lang="en-US"/>
          </a:p>
        </p:txBody>
      </p:sp>
    </p:spTree>
    <p:extLst>
      <p:ext uri="{BB962C8B-B14F-4D97-AF65-F5344CB8AC3E}">
        <p14:creationId xmlns:p14="http://schemas.microsoft.com/office/powerpoint/2010/main" val="16201168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D3B65-AA4E-48A2-BA30-E44F7690059C}"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230438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D3B65-AA4E-48A2-BA30-E44F7690059C}"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63021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D3B65-AA4E-48A2-BA30-E44F7690059C}"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244876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D3B65-AA4E-48A2-BA30-E44F7690059C}"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41271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D3B65-AA4E-48A2-BA30-E44F7690059C}"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279834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D3B65-AA4E-48A2-BA30-E44F7690059C}"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148636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D3B65-AA4E-48A2-BA30-E44F7690059C}"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400097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D3B65-AA4E-48A2-BA30-E44F7690059C}"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285297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D3B65-AA4E-48A2-BA30-E44F7690059C}"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155833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D3B65-AA4E-48A2-BA30-E44F7690059C}"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375471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D3B65-AA4E-48A2-BA30-E44F7690059C}"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4A23C-4BA3-46A3-9FC3-429FD800F6DF}" type="slidenum">
              <a:rPr lang="en-US" smtClean="0"/>
              <a:t>‹#›</a:t>
            </a:fld>
            <a:endParaRPr lang="en-US"/>
          </a:p>
        </p:txBody>
      </p:sp>
    </p:spTree>
    <p:extLst>
      <p:ext uri="{BB962C8B-B14F-4D97-AF65-F5344CB8AC3E}">
        <p14:creationId xmlns:p14="http://schemas.microsoft.com/office/powerpoint/2010/main" val="276436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D3B65-AA4E-48A2-BA30-E44F7690059C}" type="datetimeFigureOut">
              <a:rPr lang="en-US" smtClean="0"/>
              <a:t>10/6/2016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4A23C-4BA3-46A3-9FC3-429FD800F6DF}" type="slidenum">
              <a:rPr lang="en-US" smtClean="0"/>
              <a:t>‹#›</a:t>
            </a:fld>
            <a:endParaRPr lang="en-US"/>
          </a:p>
        </p:txBody>
      </p:sp>
    </p:spTree>
    <p:extLst>
      <p:ext uri="{BB962C8B-B14F-4D97-AF65-F5344CB8AC3E}">
        <p14:creationId xmlns:p14="http://schemas.microsoft.com/office/powerpoint/2010/main" val="369536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SCIENCE OLYMPIAD 2016-2017</a:t>
            </a:r>
            <a:endParaRPr lang="en-US" dirty="0"/>
          </a:p>
        </p:txBody>
      </p:sp>
      <p:sp>
        <p:nvSpPr>
          <p:cNvPr id="3" name="Subtitle 2"/>
          <p:cNvSpPr>
            <a:spLocks noGrp="1"/>
          </p:cNvSpPr>
          <p:nvPr>
            <p:ph type="subTitle" idx="1"/>
          </p:nvPr>
        </p:nvSpPr>
        <p:spPr/>
        <p:txBody>
          <a:bodyPr/>
          <a:lstStyle/>
          <a:p>
            <a:r>
              <a:rPr lang="en-US" dirty="0" smtClean="0"/>
              <a:t>COACHES: MS ZEOLI AND MS VEGA</a:t>
            </a:r>
            <a:endParaRPr lang="en-US" dirty="0"/>
          </a:p>
        </p:txBody>
      </p:sp>
    </p:spTree>
    <p:extLst>
      <p:ext uri="{BB962C8B-B14F-4D97-AF65-F5344CB8AC3E}">
        <p14:creationId xmlns:p14="http://schemas.microsoft.com/office/powerpoint/2010/main" val="846230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Experimental Design</a:t>
            </a:r>
            <a:endParaRPr lang="en-US" dirty="0"/>
          </a:p>
        </p:txBody>
      </p:sp>
      <p:sp>
        <p:nvSpPr>
          <p:cNvPr id="3" name="Content Placeholder 2"/>
          <p:cNvSpPr>
            <a:spLocks noGrp="1"/>
          </p:cNvSpPr>
          <p:nvPr>
            <p:ph idx="1"/>
          </p:nvPr>
        </p:nvSpPr>
        <p:spPr>
          <a:xfrm>
            <a:off x="457200" y="1600200"/>
            <a:ext cx="8382000" cy="4953000"/>
          </a:xfrm>
        </p:spPr>
        <p:txBody>
          <a:bodyPr>
            <a:normAutofit fontScale="40000" lnSpcReduction="20000"/>
          </a:bodyPr>
          <a:lstStyle/>
          <a:p>
            <a:r>
              <a:rPr lang="en-US" sz="8000" dirty="0" smtClean="0"/>
              <a:t>Test/Do</a:t>
            </a:r>
          </a:p>
          <a:p>
            <a:r>
              <a:rPr lang="en-US" sz="6000" dirty="0" smtClean="0"/>
              <a:t>Experiment: a process in which some treatment is applied to a number of subjects and its effects observed </a:t>
            </a:r>
          </a:p>
          <a:p>
            <a:r>
              <a:rPr lang="en-US" sz="4000" dirty="0" smtClean="0"/>
              <a:t> STATEMENT OF PROBLEM</a:t>
            </a:r>
          </a:p>
          <a:p>
            <a:r>
              <a:rPr lang="en-US" sz="4000" dirty="0" smtClean="0"/>
              <a:t>HYPOTHESIS </a:t>
            </a:r>
          </a:p>
          <a:p>
            <a:r>
              <a:rPr lang="en-US" sz="4000" dirty="0" smtClean="0"/>
              <a:t> Variables</a:t>
            </a:r>
          </a:p>
          <a:p>
            <a:r>
              <a:rPr lang="en-US" sz="4000" dirty="0" smtClean="0"/>
              <a:t> EXPERIMENTAL CONTROL</a:t>
            </a:r>
          </a:p>
          <a:p>
            <a:r>
              <a:rPr lang="en-US" sz="4000" dirty="0" smtClean="0"/>
              <a:t>MATERIALS </a:t>
            </a:r>
          </a:p>
          <a:p>
            <a:r>
              <a:rPr lang="en-US" sz="4000" dirty="0" smtClean="0"/>
              <a:t>PROCEDURE</a:t>
            </a:r>
          </a:p>
          <a:p>
            <a:r>
              <a:rPr lang="en-US" sz="4000" dirty="0" smtClean="0"/>
              <a:t>QUALITATIVE OBSERVATIONS </a:t>
            </a:r>
          </a:p>
          <a:p>
            <a:r>
              <a:rPr lang="en-US" sz="4000" dirty="0" smtClean="0"/>
              <a:t>QUANTITATIVE RESULTS </a:t>
            </a:r>
          </a:p>
          <a:p>
            <a:r>
              <a:rPr lang="en-US" sz="4000" dirty="0" smtClean="0"/>
              <a:t>GRAPHS</a:t>
            </a:r>
          </a:p>
          <a:p>
            <a:r>
              <a:rPr lang="en-US" sz="4000" dirty="0" smtClean="0"/>
              <a:t>STATISTICS </a:t>
            </a:r>
          </a:p>
          <a:p>
            <a:r>
              <a:rPr lang="en-US" sz="4000" dirty="0" smtClean="0"/>
              <a:t>ANALYSIS OF RESULTS </a:t>
            </a:r>
          </a:p>
          <a:p>
            <a:r>
              <a:rPr lang="en-US" sz="4000" dirty="0" smtClean="0"/>
              <a:t>POSSIBLE EXPERIMENTAL ERRORS</a:t>
            </a:r>
          </a:p>
          <a:p>
            <a:r>
              <a:rPr lang="en-US" sz="4000" dirty="0" smtClean="0"/>
              <a:t>CONCLUSION </a:t>
            </a:r>
          </a:p>
          <a:p>
            <a:r>
              <a:rPr lang="en-US" sz="4000" dirty="0" smtClean="0"/>
              <a:t>RECOMMENDATIONS FOR FURTHER EXPERIMENTATION AND PRACTICAL APPLICATIONS</a:t>
            </a:r>
            <a:endParaRPr lang="en-US" sz="4000" dirty="0"/>
          </a:p>
        </p:txBody>
      </p:sp>
    </p:spTree>
    <p:extLst>
      <p:ext uri="{BB962C8B-B14F-4D97-AF65-F5344CB8AC3E}">
        <p14:creationId xmlns:p14="http://schemas.microsoft.com/office/powerpoint/2010/main" val="3457034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Fast Facts</a:t>
            </a:r>
            <a:endParaRPr lang="en-US" dirty="0"/>
          </a:p>
        </p:txBody>
      </p:sp>
      <p:sp>
        <p:nvSpPr>
          <p:cNvPr id="3" name="Content Placeholder 2"/>
          <p:cNvSpPr>
            <a:spLocks noGrp="1"/>
          </p:cNvSpPr>
          <p:nvPr>
            <p:ph idx="1"/>
          </p:nvPr>
        </p:nvSpPr>
        <p:spPr/>
        <p:txBody>
          <a:bodyPr/>
          <a:lstStyle/>
          <a:p>
            <a:r>
              <a:rPr lang="en-US" dirty="0" smtClean="0"/>
              <a:t>Test</a:t>
            </a:r>
          </a:p>
          <a:p>
            <a:r>
              <a:rPr lang="en-US" dirty="0" smtClean="0"/>
              <a:t>Must know facts about scientific concepts, famous scientists, vocabulary terms </a:t>
            </a:r>
          </a:p>
          <a:p>
            <a:r>
              <a:rPr lang="en-US" dirty="0" smtClean="0"/>
              <a:t>Be able to associate them by letter</a:t>
            </a:r>
          </a:p>
          <a:p>
            <a:r>
              <a:rPr lang="en-US" dirty="0" smtClean="0"/>
              <a:t>MUST PRACTICE</a:t>
            </a:r>
            <a:endParaRPr lang="en-US" dirty="0"/>
          </a:p>
        </p:txBody>
      </p:sp>
    </p:spTree>
    <p:extLst>
      <p:ext uri="{BB962C8B-B14F-4D97-AF65-F5344CB8AC3E}">
        <p14:creationId xmlns:p14="http://schemas.microsoft.com/office/powerpoint/2010/main" val="639704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Food Science</a:t>
            </a:r>
            <a:endParaRPr lang="en-US" dirty="0"/>
          </a:p>
        </p:txBody>
      </p:sp>
      <p:sp>
        <p:nvSpPr>
          <p:cNvPr id="3" name="Content Placeholder 2"/>
          <p:cNvSpPr>
            <a:spLocks noGrp="1"/>
          </p:cNvSpPr>
          <p:nvPr>
            <p:ph idx="1"/>
          </p:nvPr>
        </p:nvSpPr>
        <p:spPr/>
        <p:txBody>
          <a:bodyPr/>
          <a:lstStyle/>
          <a:p>
            <a:pPr marL="368934" lvl="0" indent="-368934" defTabSz="484886">
              <a:spcBef>
                <a:spcPts val="3400"/>
              </a:spcBef>
              <a:defRPr sz="1800"/>
            </a:pPr>
            <a:r>
              <a:rPr lang="en-US" b="1" dirty="0" smtClean="0"/>
              <a:t>Over a long period of time</a:t>
            </a:r>
          </a:p>
          <a:p>
            <a:pPr marL="368934" lvl="0" indent="-368934" defTabSz="484886">
              <a:spcBef>
                <a:spcPts val="3400"/>
              </a:spcBef>
              <a:defRPr sz="1800"/>
            </a:pPr>
            <a:r>
              <a:rPr lang="en-US" b="1" dirty="0" smtClean="0"/>
              <a:t>Learn </a:t>
            </a:r>
            <a:r>
              <a:rPr lang="en-US" dirty="0"/>
              <a:t>about making </a:t>
            </a:r>
            <a:r>
              <a:rPr lang="en-US" dirty="0" smtClean="0"/>
              <a:t>a certain food</a:t>
            </a:r>
            <a:endParaRPr lang="en-US" dirty="0"/>
          </a:p>
          <a:p>
            <a:pPr marL="368934" lvl="0" indent="-368934" defTabSz="484886">
              <a:spcBef>
                <a:spcPts val="3400"/>
              </a:spcBef>
              <a:defRPr sz="1800"/>
            </a:pPr>
            <a:r>
              <a:rPr lang="en-US" b="1" dirty="0"/>
              <a:t>Practice</a:t>
            </a:r>
            <a:r>
              <a:rPr lang="en-US" dirty="0"/>
              <a:t> and </a:t>
            </a:r>
            <a:r>
              <a:rPr lang="en-US" b="1" dirty="0"/>
              <a:t>experiment </a:t>
            </a:r>
            <a:r>
              <a:rPr lang="en-US" dirty="0"/>
              <a:t>making these products while developing a notebook</a:t>
            </a:r>
          </a:p>
          <a:p>
            <a:pPr marL="368934" lvl="0" indent="-368934" defTabSz="484886">
              <a:spcBef>
                <a:spcPts val="3400"/>
              </a:spcBef>
              <a:defRPr sz="1800"/>
            </a:pPr>
            <a:r>
              <a:rPr lang="en-US" dirty="0"/>
              <a:t>Attend tournament and take </a:t>
            </a:r>
            <a:r>
              <a:rPr lang="en-US" b="1" dirty="0"/>
              <a:t>written test </a:t>
            </a:r>
            <a:r>
              <a:rPr lang="en-US" dirty="0"/>
              <a:t>and </a:t>
            </a:r>
            <a:r>
              <a:rPr lang="en-US" b="1" dirty="0"/>
              <a:t>make products</a:t>
            </a:r>
            <a:r>
              <a:rPr lang="en-US" dirty="0"/>
              <a:t>, </a:t>
            </a:r>
            <a:br>
              <a:rPr lang="en-US" dirty="0"/>
            </a:br>
            <a:r>
              <a:rPr lang="en-US" b="1" dirty="0"/>
              <a:t>impound</a:t>
            </a:r>
            <a:r>
              <a:rPr lang="en-US" dirty="0"/>
              <a:t> notebook and </a:t>
            </a:r>
            <a:r>
              <a:rPr lang="en-US" b="1" dirty="0"/>
              <a:t>bring </a:t>
            </a:r>
            <a:r>
              <a:rPr lang="en-US" dirty="0"/>
              <a:t>supplies</a:t>
            </a:r>
          </a:p>
          <a:p>
            <a:pPr marL="368934" lvl="0" indent="-368934" defTabSz="484886">
              <a:spcBef>
                <a:spcPts val="3400"/>
              </a:spcBef>
              <a:defRPr sz="1800"/>
            </a:pPr>
            <a:r>
              <a:rPr lang="en-US" dirty="0"/>
              <a:t>HAVE FUN!!!!</a:t>
            </a:r>
          </a:p>
          <a:p>
            <a:pPr marL="0" indent="0">
              <a:buNone/>
            </a:pPr>
            <a:endParaRPr lang="en-US" dirty="0"/>
          </a:p>
        </p:txBody>
      </p:sp>
    </p:spTree>
    <p:extLst>
      <p:ext uri="{BB962C8B-B14F-4D97-AF65-F5344CB8AC3E}">
        <p14:creationId xmlns:p14="http://schemas.microsoft.com/office/powerpoint/2010/main" val="4005029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a:t>
            </a:r>
            <a:r>
              <a:rPr lang="en-US" dirty="0" err="1" smtClean="0"/>
              <a:t>Herptology</a:t>
            </a:r>
            <a:endParaRPr lang="en-US" dirty="0"/>
          </a:p>
        </p:txBody>
      </p:sp>
      <p:sp>
        <p:nvSpPr>
          <p:cNvPr id="3" name="Content Placeholder 2"/>
          <p:cNvSpPr>
            <a:spLocks noGrp="1"/>
          </p:cNvSpPr>
          <p:nvPr>
            <p:ph idx="1"/>
          </p:nvPr>
        </p:nvSpPr>
        <p:spPr/>
        <p:txBody>
          <a:bodyPr/>
          <a:lstStyle/>
          <a:p>
            <a:r>
              <a:rPr lang="en-US" dirty="0" smtClean="0"/>
              <a:t>Test – Must study!</a:t>
            </a:r>
          </a:p>
          <a:p>
            <a:r>
              <a:rPr lang="en-US" dirty="0" smtClean="0"/>
              <a:t>Reptiles and amphibians</a:t>
            </a:r>
            <a:endParaRPr lang="en-US" dirty="0"/>
          </a:p>
        </p:txBody>
      </p:sp>
    </p:spTree>
    <p:extLst>
      <p:ext uri="{BB962C8B-B14F-4D97-AF65-F5344CB8AC3E}">
        <p14:creationId xmlns:p14="http://schemas.microsoft.com/office/powerpoint/2010/main" val="1474026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Hovercraft</a:t>
            </a:r>
            <a:endParaRPr lang="en-US" dirty="0"/>
          </a:p>
        </p:txBody>
      </p:sp>
      <p:sp>
        <p:nvSpPr>
          <p:cNvPr id="3" name="Content Placeholder 2"/>
          <p:cNvSpPr>
            <a:spLocks noGrp="1"/>
          </p:cNvSpPr>
          <p:nvPr>
            <p:ph idx="1"/>
          </p:nvPr>
        </p:nvSpPr>
        <p:spPr/>
        <p:txBody>
          <a:bodyPr>
            <a:normAutofit lnSpcReduction="10000"/>
          </a:bodyPr>
          <a:lstStyle/>
          <a:p>
            <a:r>
              <a:rPr lang="en-US" dirty="0" smtClean="0"/>
              <a:t>BUILD &amp; TEST</a:t>
            </a:r>
          </a:p>
          <a:p>
            <a:r>
              <a:rPr lang="en-US" dirty="0"/>
              <a:t>S</a:t>
            </a:r>
            <a:r>
              <a:rPr lang="en-US" dirty="0" smtClean="0"/>
              <a:t>elf-propelled </a:t>
            </a:r>
            <a:r>
              <a:rPr lang="en-US" dirty="0"/>
              <a:t>air-levitated </a:t>
            </a:r>
            <a:r>
              <a:rPr lang="en-US" dirty="0" smtClean="0"/>
              <a:t>vehicle</a:t>
            </a:r>
          </a:p>
          <a:p>
            <a:r>
              <a:rPr lang="en-US" dirty="0"/>
              <a:t>U</a:t>
            </a:r>
            <a:r>
              <a:rPr lang="en-US" dirty="0" smtClean="0"/>
              <a:t>p </a:t>
            </a:r>
            <a:r>
              <a:rPr lang="en-US" dirty="0"/>
              <a:t>to two battery-powered motors that turn one propeller each to levitate and move the vehicle down a </a:t>
            </a:r>
            <a:r>
              <a:rPr lang="en-US" dirty="0" smtClean="0"/>
              <a:t>track</a:t>
            </a:r>
          </a:p>
          <a:p>
            <a:r>
              <a:rPr lang="en-US" dirty="0" smtClean="0"/>
              <a:t>Competitors </a:t>
            </a:r>
            <a:r>
              <a:rPr lang="en-US" dirty="0"/>
              <a:t>must also be tested on their knowledge of classic </a:t>
            </a:r>
            <a:r>
              <a:rPr lang="en-US" u="sng" dirty="0" smtClean="0"/>
              <a:t>mechanics (MOTION AND FORCES)</a:t>
            </a:r>
            <a:r>
              <a:rPr lang="en-US" dirty="0" smtClean="0"/>
              <a:t> </a:t>
            </a:r>
            <a:r>
              <a:rPr lang="en-US" dirty="0"/>
              <a:t>and related </a:t>
            </a:r>
            <a:r>
              <a:rPr lang="en-US" dirty="0" smtClean="0"/>
              <a:t>topics</a:t>
            </a:r>
          </a:p>
          <a:p>
            <a:r>
              <a:rPr lang="en-US" dirty="0" smtClean="0"/>
              <a:t>Video clip</a:t>
            </a:r>
            <a:endParaRPr lang="en-US" dirty="0"/>
          </a:p>
        </p:txBody>
      </p:sp>
    </p:spTree>
    <p:extLst>
      <p:ext uri="{BB962C8B-B14F-4D97-AF65-F5344CB8AC3E}">
        <p14:creationId xmlns:p14="http://schemas.microsoft.com/office/powerpoint/2010/main" val="2573785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Mission Possible</a:t>
            </a:r>
            <a:endParaRPr lang="en-US" dirty="0"/>
          </a:p>
        </p:txBody>
      </p:sp>
      <p:sp>
        <p:nvSpPr>
          <p:cNvPr id="3" name="Content Placeholder 2"/>
          <p:cNvSpPr>
            <a:spLocks noGrp="1"/>
          </p:cNvSpPr>
          <p:nvPr>
            <p:ph idx="1"/>
          </p:nvPr>
        </p:nvSpPr>
        <p:spPr/>
        <p:txBody>
          <a:bodyPr/>
          <a:lstStyle/>
          <a:p>
            <a:r>
              <a:rPr lang="en-US" dirty="0" smtClean="0"/>
              <a:t>Build</a:t>
            </a:r>
          </a:p>
          <a:p>
            <a:r>
              <a:rPr lang="en-US" dirty="0" smtClean="0"/>
              <a:t>Must use SIMPLE MACHINES in order to transport an object</a:t>
            </a:r>
          </a:p>
          <a:p>
            <a:r>
              <a:rPr lang="en-US" dirty="0" smtClean="0"/>
              <a:t>Some sort of end result – last year’s was to ring a bell</a:t>
            </a:r>
          </a:p>
          <a:p>
            <a:r>
              <a:rPr lang="en-US" dirty="0" smtClean="0"/>
              <a:t>Video clip</a:t>
            </a:r>
          </a:p>
        </p:txBody>
      </p:sp>
    </p:spTree>
    <p:extLst>
      <p:ext uri="{BB962C8B-B14F-4D97-AF65-F5344CB8AC3E}">
        <p14:creationId xmlns:p14="http://schemas.microsoft.com/office/powerpoint/2010/main" val="545333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Meteorology</a:t>
            </a:r>
            <a:endParaRPr lang="en-US" dirty="0"/>
          </a:p>
        </p:txBody>
      </p:sp>
      <p:sp>
        <p:nvSpPr>
          <p:cNvPr id="3" name="Content Placeholder 2"/>
          <p:cNvSpPr>
            <a:spLocks noGrp="1"/>
          </p:cNvSpPr>
          <p:nvPr>
            <p:ph idx="1"/>
          </p:nvPr>
        </p:nvSpPr>
        <p:spPr/>
        <p:txBody>
          <a:bodyPr/>
          <a:lstStyle/>
          <a:p>
            <a:r>
              <a:rPr lang="en-US" dirty="0" smtClean="0"/>
              <a:t>Test</a:t>
            </a:r>
          </a:p>
          <a:p>
            <a:r>
              <a:rPr lang="en-US" dirty="0" smtClean="0"/>
              <a:t>Weather patterns and Climate</a:t>
            </a:r>
            <a:endParaRPr lang="en-US" dirty="0"/>
          </a:p>
        </p:txBody>
      </p:sp>
    </p:spTree>
    <p:extLst>
      <p:ext uri="{BB962C8B-B14F-4D97-AF65-F5344CB8AC3E}">
        <p14:creationId xmlns:p14="http://schemas.microsoft.com/office/powerpoint/2010/main" val="3841953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Mystery Design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Teams will design, build, test and evaluate a structure that demonstrates understanding and proficiency of engineering design </a:t>
            </a:r>
            <a:r>
              <a:rPr lang="en-US" dirty="0" smtClean="0"/>
              <a:t>principles</a:t>
            </a:r>
          </a:p>
          <a:p>
            <a:pPr lvl="0"/>
            <a:r>
              <a:rPr lang="en-US" dirty="0" smtClean="0"/>
              <a:t>Examples </a:t>
            </a:r>
            <a:r>
              <a:rPr lang="en-US" dirty="0"/>
              <a:t>of common materials that could be utilized </a:t>
            </a:r>
            <a:r>
              <a:rPr lang="en-US" dirty="0" smtClean="0"/>
              <a:t>include: </a:t>
            </a:r>
            <a:r>
              <a:rPr lang="en-US" dirty="0"/>
              <a:t>paper, paper clips, rubber bands, binder clips, and tape; common household items: straws, paper or Styrofoam plastic cups, plates, bowls, toothpicks, spaghetti, wire, string, aluminum foil, cling and wrap; and computer supplies: CD/DVD disks. </a:t>
            </a:r>
            <a:endParaRPr lang="en-US" dirty="0" smtClean="0"/>
          </a:p>
          <a:p>
            <a:pPr lvl="0"/>
            <a:r>
              <a:rPr lang="en-US" dirty="0" smtClean="0"/>
              <a:t>Example </a:t>
            </a:r>
            <a:r>
              <a:rPr lang="en-US" dirty="0"/>
              <a:t>structures that teams may be asked to </a:t>
            </a:r>
            <a:r>
              <a:rPr lang="en-US" dirty="0" smtClean="0"/>
              <a:t>design: </a:t>
            </a:r>
            <a:r>
              <a:rPr lang="en-US" dirty="0"/>
              <a:t>a bed, hammock, chair, swing, stool, wagon, umbrella, boat, parachute, neck or leg brace</a:t>
            </a:r>
          </a:p>
        </p:txBody>
      </p:sp>
    </p:spTree>
    <p:extLst>
      <p:ext uri="{BB962C8B-B14F-4D97-AF65-F5344CB8AC3E}">
        <p14:creationId xmlns:p14="http://schemas.microsoft.com/office/powerpoint/2010/main" val="2502667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Optics</a:t>
            </a:r>
            <a:endParaRPr lang="en-US" dirty="0"/>
          </a:p>
        </p:txBody>
      </p:sp>
      <p:sp>
        <p:nvSpPr>
          <p:cNvPr id="3" name="Content Placeholder 2"/>
          <p:cNvSpPr>
            <a:spLocks noGrp="1"/>
          </p:cNvSpPr>
          <p:nvPr>
            <p:ph idx="1"/>
          </p:nvPr>
        </p:nvSpPr>
        <p:spPr/>
        <p:txBody>
          <a:bodyPr/>
          <a:lstStyle/>
          <a:p>
            <a:r>
              <a:rPr lang="en-US" dirty="0" smtClean="0"/>
              <a:t>Test and BUILD</a:t>
            </a:r>
          </a:p>
          <a:p>
            <a:r>
              <a:rPr lang="en-US" dirty="0" smtClean="0"/>
              <a:t>Behavior of light</a:t>
            </a:r>
          </a:p>
          <a:p>
            <a:r>
              <a:rPr lang="en-US" dirty="0" smtClean="0"/>
              <a:t>Must shine a laser through a series of movable mirrors in order to get light to shine in a specific place</a:t>
            </a:r>
            <a:endParaRPr lang="en-US" dirty="0"/>
          </a:p>
        </p:txBody>
      </p:sp>
    </p:spTree>
    <p:extLst>
      <p:ext uri="{BB962C8B-B14F-4D97-AF65-F5344CB8AC3E}">
        <p14:creationId xmlns:p14="http://schemas.microsoft.com/office/powerpoint/2010/main" val="4188989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Reach for the Stars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Test</a:t>
            </a:r>
          </a:p>
          <a:p>
            <a:r>
              <a:rPr lang="en-US" altLang="en-US" dirty="0" smtClean="0">
                <a:solidFill>
                  <a:srgbClr val="000000"/>
                </a:solidFill>
                <a:latin typeface="Times New Roman" pitchFamily="18" charset="0"/>
                <a:cs typeface="Times New Roman" pitchFamily="18" charset="0"/>
              </a:rPr>
              <a:t>Students will demonstrate an understanding and knowledge of the properties and evolution of stars especially star forming regions and supernova remnants and their observations with different portions of the electromagnetic spectrum: Radio, Infrared, Visible, Ultraviolet, X-Ray and Gamma Ray. </a:t>
            </a:r>
          </a:p>
          <a:p>
            <a:r>
              <a:rPr lang="en-US" altLang="en-US" b="1" dirty="0" smtClean="0">
                <a:solidFill>
                  <a:srgbClr val="000000"/>
                </a:solidFill>
                <a:latin typeface="Times New Roman" pitchFamily="18" charset="0"/>
              </a:rPr>
              <a:t>Part I: Constellations, Stars, and Deep Sky Objects</a:t>
            </a:r>
          </a:p>
          <a:p>
            <a:r>
              <a:rPr lang="en-US" altLang="en-US" dirty="0"/>
              <a:t>Part </a:t>
            </a:r>
            <a:r>
              <a:rPr lang="en-US" altLang="en-US" dirty="0" smtClean="0"/>
              <a:t>II: </a:t>
            </a:r>
            <a:r>
              <a:rPr lang="en-US" altLang="en-US" dirty="0"/>
              <a:t>Spectral Classification of Stars</a:t>
            </a:r>
          </a:p>
          <a:p>
            <a:endParaRPr lang="en-US" dirty="0"/>
          </a:p>
        </p:txBody>
      </p:sp>
    </p:spTree>
    <p:extLst>
      <p:ext uri="{BB962C8B-B14F-4D97-AF65-F5344CB8AC3E}">
        <p14:creationId xmlns:p14="http://schemas.microsoft.com/office/powerpoint/2010/main" val="2410843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Info: </a:t>
            </a:r>
            <a:endParaRPr lang="en-US" dirty="0"/>
          </a:p>
        </p:txBody>
      </p:sp>
      <p:sp>
        <p:nvSpPr>
          <p:cNvPr id="3" name="Content Placeholder 2"/>
          <p:cNvSpPr>
            <a:spLocks noGrp="1"/>
          </p:cNvSpPr>
          <p:nvPr>
            <p:ph idx="1"/>
          </p:nvPr>
        </p:nvSpPr>
        <p:spPr/>
        <p:txBody>
          <a:bodyPr/>
          <a:lstStyle/>
          <a:p>
            <a:r>
              <a:rPr lang="en-US" dirty="0" smtClean="0"/>
              <a:t>Saturday, </a:t>
            </a:r>
            <a:r>
              <a:rPr lang="en-US" dirty="0"/>
              <a:t>March </a:t>
            </a:r>
            <a:r>
              <a:rPr lang="en-US" dirty="0" smtClean="0"/>
              <a:t>4</a:t>
            </a:r>
            <a:r>
              <a:rPr lang="en-US" baseline="30000" dirty="0" smtClean="0"/>
              <a:t>th</a:t>
            </a:r>
            <a:r>
              <a:rPr lang="en-US" dirty="0" smtClean="0"/>
              <a:t>, 2017 </a:t>
            </a:r>
          </a:p>
          <a:p>
            <a:r>
              <a:rPr lang="en-US" dirty="0" smtClean="0"/>
              <a:t>at </a:t>
            </a:r>
            <a:r>
              <a:rPr lang="en-US" dirty="0"/>
              <a:t>Scarsdale Middle </a:t>
            </a:r>
            <a:r>
              <a:rPr lang="en-US" dirty="0" smtClean="0"/>
              <a:t>School</a:t>
            </a:r>
          </a:p>
          <a:p>
            <a:r>
              <a:rPr lang="en-US" dirty="0" smtClean="0"/>
              <a:t>20 events</a:t>
            </a:r>
          </a:p>
          <a:p>
            <a:r>
              <a:rPr lang="en-US" dirty="0" smtClean="0"/>
              <a:t>5 builds, 15 tests</a:t>
            </a:r>
            <a:endParaRPr lang="en-US" dirty="0"/>
          </a:p>
        </p:txBody>
      </p:sp>
    </p:spTree>
    <p:extLst>
      <p:ext uri="{BB962C8B-B14F-4D97-AF65-F5344CB8AC3E}">
        <p14:creationId xmlns:p14="http://schemas.microsoft.com/office/powerpoint/2010/main" val="282163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Road Scholar</a:t>
            </a:r>
            <a:endParaRPr lang="en-US" dirty="0"/>
          </a:p>
        </p:txBody>
      </p:sp>
      <p:sp>
        <p:nvSpPr>
          <p:cNvPr id="3" name="Content Placeholder 2"/>
          <p:cNvSpPr>
            <a:spLocks noGrp="1"/>
          </p:cNvSpPr>
          <p:nvPr>
            <p:ph idx="1"/>
          </p:nvPr>
        </p:nvSpPr>
        <p:spPr/>
        <p:txBody>
          <a:bodyPr/>
          <a:lstStyle/>
          <a:p>
            <a:r>
              <a:rPr lang="en-US" dirty="0" smtClean="0"/>
              <a:t>Test</a:t>
            </a:r>
          </a:p>
          <a:p>
            <a:r>
              <a:rPr lang="en-US" dirty="0" smtClean="0"/>
              <a:t>State Road Map</a:t>
            </a:r>
          </a:p>
          <a:p>
            <a:r>
              <a:rPr lang="en-US" dirty="0" smtClean="0"/>
              <a:t>Topographic Map</a:t>
            </a:r>
            <a:endParaRPr lang="en-US" dirty="0"/>
          </a:p>
        </p:txBody>
      </p:sp>
    </p:spTree>
    <p:extLst>
      <p:ext uri="{BB962C8B-B14F-4D97-AF65-F5344CB8AC3E}">
        <p14:creationId xmlns:p14="http://schemas.microsoft.com/office/powerpoint/2010/main" val="1175587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Rocks and Minerals</a:t>
            </a:r>
            <a:endParaRPr lang="en-US" dirty="0"/>
          </a:p>
        </p:txBody>
      </p:sp>
      <p:sp>
        <p:nvSpPr>
          <p:cNvPr id="3" name="Content Placeholder 2"/>
          <p:cNvSpPr>
            <a:spLocks noGrp="1"/>
          </p:cNvSpPr>
          <p:nvPr>
            <p:ph idx="1"/>
          </p:nvPr>
        </p:nvSpPr>
        <p:spPr/>
        <p:txBody>
          <a:bodyPr/>
          <a:lstStyle/>
          <a:p>
            <a:r>
              <a:rPr lang="en-US" dirty="0" smtClean="0"/>
              <a:t>Test</a:t>
            </a:r>
          </a:p>
          <a:p>
            <a:r>
              <a:rPr lang="en-US" dirty="0" smtClean="0"/>
              <a:t>Identification and knowledge of several rocks and minerals</a:t>
            </a:r>
          </a:p>
          <a:p>
            <a:r>
              <a:rPr lang="en-US" dirty="0" smtClean="0"/>
              <a:t>Given a list</a:t>
            </a:r>
            <a:endParaRPr lang="en-US" dirty="0"/>
          </a:p>
        </p:txBody>
      </p:sp>
    </p:spTree>
    <p:extLst>
      <p:ext uri="{BB962C8B-B14F-4D97-AF65-F5344CB8AC3E}">
        <p14:creationId xmlns:p14="http://schemas.microsoft.com/office/powerpoint/2010/main" val="3326162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Scrambler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Video clip</a:t>
            </a:r>
          </a:p>
          <a:p>
            <a:r>
              <a:rPr lang="en-US" dirty="0"/>
              <a:t>D</a:t>
            </a:r>
            <a:r>
              <a:rPr lang="en-US" dirty="0" smtClean="0"/>
              <a:t>esigning </a:t>
            </a:r>
            <a:r>
              <a:rPr lang="en-US" dirty="0"/>
              <a:t>and building a device that transports an Egg Transport Vehicle (ETV), with a Large Grade A uncooked chicken egg mounted to its front, a distance of 9 to 12 meters along a straight track as fast as </a:t>
            </a:r>
            <a:r>
              <a:rPr lang="en-US" dirty="0" smtClean="0"/>
              <a:t>possible</a:t>
            </a:r>
          </a:p>
          <a:p>
            <a:r>
              <a:rPr lang="en-US" dirty="0" smtClean="0"/>
              <a:t>Device </a:t>
            </a:r>
            <a:r>
              <a:rPr lang="en-US" dirty="0"/>
              <a:t>should stop as close to the center of a terminal barrier, going as straight as possible and not hit the wall, without leaving a 2 meter wide lane</a:t>
            </a:r>
          </a:p>
        </p:txBody>
      </p:sp>
    </p:spTree>
    <p:extLst>
      <p:ext uri="{BB962C8B-B14F-4D97-AF65-F5344CB8AC3E}">
        <p14:creationId xmlns:p14="http://schemas.microsoft.com/office/powerpoint/2010/main" val="3863879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Towers</a:t>
            </a:r>
            <a:endParaRPr lang="en-US" dirty="0"/>
          </a:p>
        </p:txBody>
      </p:sp>
      <p:sp>
        <p:nvSpPr>
          <p:cNvPr id="3" name="Content Placeholder 2"/>
          <p:cNvSpPr>
            <a:spLocks noGrp="1"/>
          </p:cNvSpPr>
          <p:nvPr>
            <p:ph idx="1"/>
          </p:nvPr>
        </p:nvSpPr>
        <p:spPr/>
        <p:txBody>
          <a:bodyPr/>
          <a:lstStyle/>
          <a:p>
            <a:r>
              <a:rPr lang="en-US" dirty="0" smtClean="0"/>
              <a:t>BUILD</a:t>
            </a:r>
          </a:p>
          <a:p>
            <a:r>
              <a:rPr lang="en-US" dirty="0" smtClean="0"/>
              <a:t>Given </a:t>
            </a:r>
            <a:r>
              <a:rPr lang="en-US" dirty="0"/>
              <a:t>certain parameters of length, width, height, and material, each team is to design, build and test the lightest and tallest tower to carry a maximum standard </a:t>
            </a:r>
            <a:r>
              <a:rPr lang="en-US" dirty="0" smtClean="0"/>
              <a:t>load</a:t>
            </a:r>
            <a:endParaRPr lang="en-US" dirty="0"/>
          </a:p>
        </p:txBody>
      </p:sp>
    </p:spTree>
    <p:extLst>
      <p:ext uri="{BB962C8B-B14F-4D97-AF65-F5344CB8AC3E}">
        <p14:creationId xmlns:p14="http://schemas.microsoft.com/office/powerpoint/2010/main" val="3388965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Wind Power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Test and BUILD</a:t>
            </a:r>
          </a:p>
          <a:p>
            <a:r>
              <a:rPr lang="en-US" dirty="0" smtClean="0"/>
              <a:t>Competitors </a:t>
            </a:r>
            <a:r>
              <a:rPr lang="en-US" dirty="0"/>
              <a:t>must build turbine blades that attach to a full-size, unmodified </a:t>
            </a:r>
            <a:r>
              <a:rPr lang="en-US" dirty="0" smtClean="0"/>
              <a:t>CD</a:t>
            </a:r>
          </a:p>
          <a:p>
            <a:r>
              <a:rPr lang="en-US" dirty="0" smtClean="0"/>
              <a:t>During </a:t>
            </a:r>
            <a:r>
              <a:rPr lang="en-US" dirty="0"/>
              <a:t>competition, the judges will attach the device to a DC </a:t>
            </a:r>
            <a:r>
              <a:rPr lang="en-US" dirty="0" smtClean="0"/>
              <a:t>motor</a:t>
            </a:r>
          </a:p>
          <a:p>
            <a:r>
              <a:rPr lang="en-US" dirty="0" smtClean="0"/>
              <a:t>They </a:t>
            </a:r>
            <a:r>
              <a:rPr lang="en-US" dirty="0"/>
              <a:t>will then place a fan in front of the device and turn it on. The blades will spin, therefore creating </a:t>
            </a:r>
            <a:r>
              <a:rPr lang="en-US" dirty="0" smtClean="0"/>
              <a:t>voltage</a:t>
            </a:r>
          </a:p>
          <a:p>
            <a:r>
              <a:rPr lang="en-US" dirty="0"/>
              <a:t>T</a:t>
            </a:r>
            <a:r>
              <a:rPr lang="en-US" dirty="0" smtClean="0"/>
              <a:t>est </a:t>
            </a:r>
            <a:r>
              <a:rPr lang="en-US" dirty="0"/>
              <a:t>on alternative </a:t>
            </a:r>
            <a:r>
              <a:rPr lang="en-US" dirty="0" smtClean="0"/>
              <a:t>energy. </a:t>
            </a:r>
            <a:r>
              <a:rPr lang="en-US" dirty="0"/>
              <a:t>Notes are allowed, and the test may also include power transmission and storage concepts.</a:t>
            </a:r>
          </a:p>
          <a:p>
            <a:endParaRPr lang="en-US" dirty="0"/>
          </a:p>
        </p:txBody>
      </p:sp>
    </p:spTree>
    <p:extLst>
      <p:ext uri="{BB962C8B-B14F-4D97-AF65-F5344CB8AC3E}">
        <p14:creationId xmlns:p14="http://schemas.microsoft.com/office/powerpoint/2010/main" val="2983428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Wright Stuff</a:t>
            </a:r>
            <a:endParaRPr lang="en-US" dirty="0"/>
          </a:p>
        </p:txBody>
      </p:sp>
      <p:sp>
        <p:nvSpPr>
          <p:cNvPr id="3" name="Content Placeholder 2"/>
          <p:cNvSpPr>
            <a:spLocks noGrp="1"/>
          </p:cNvSpPr>
          <p:nvPr>
            <p:ph idx="1"/>
          </p:nvPr>
        </p:nvSpPr>
        <p:spPr/>
        <p:txBody>
          <a:bodyPr/>
          <a:lstStyle/>
          <a:p>
            <a:r>
              <a:rPr lang="en-US" dirty="0" smtClean="0"/>
              <a:t>Build</a:t>
            </a:r>
          </a:p>
          <a:p>
            <a:endParaRPr lang="en-US" dirty="0" smtClean="0"/>
          </a:p>
          <a:p>
            <a:r>
              <a:rPr lang="en-US" dirty="0" smtClean="0"/>
              <a:t>Video clip</a:t>
            </a:r>
          </a:p>
          <a:p>
            <a:r>
              <a:rPr lang="en-US" dirty="0"/>
              <a:t>The event involves making, testing, and flying an airplane powered by a twisted rubber band, with the goal of achieving the longest flight duration</a:t>
            </a:r>
          </a:p>
        </p:txBody>
      </p:sp>
    </p:spTree>
    <p:extLst>
      <p:ext uri="{BB962C8B-B14F-4D97-AF65-F5344CB8AC3E}">
        <p14:creationId xmlns:p14="http://schemas.microsoft.com/office/powerpoint/2010/main" val="118682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Sci</a:t>
            </a:r>
            <a:r>
              <a:rPr lang="en-US" dirty="0" smtClean="0"/>
              <a:t> </a:t>
            </a:r>
            <a:r>
              <a:rPr lang="en-US" dirty="0" err="1" smtClean="0"/>
              <a:t>Oly</a:t>
            </a:r>
            <a:r>
              <a:rPr lang="en-US" dirty="0" smtClean="0"/>
              <a:t> Preparation</a:t>
            </a:r>
            <a:endParaRPr lang="en-US" dirty="0"/>
          </a:p>
        </p:txBody>
      </p:sp>
      <p:sp>
        <p:nvSpPr>
          <p:cNvPr id="3" name="Content Placeholder 2"/>
          <p:cNvSpPr>
            <a:spLocks noGrp="1"/>
          </p:cNvSpPr>
          <p:nvPr>
            <p:ph idx="1"/>
          </p:nvPr>
        </p:nvSpPr>
        <p:spPr/>
        <p:txBody>
          <a:bodyPr/>
          <a:lstStyle/>
          <a:p>
            <a:r>
              <a:rPr lang="en-US" dirty="0" smtClean="0"/>
              <a:t>Every Thursday leading up to the event</a:t>
            </a:r>
          </a:p>
          <a:p>
            <a:r>
              <a:rPr lang="en-US" dirty="0" smtClean="0"/>
              <a:t>Occasional Tuesdays during January and February</a:t>
            </a:r>
          </a:p>
          <a:p>
            <a:r>
              <a:rPr lang="en-US" dirty="0" smtClean="0"/>
              <a:t>Must prepare during these times, and can prepare on own</a:t>
            </a:r>
            <a:endParaRPr lang="en-US" dirty="0"/>
          </a:p>
        </p:txBody>
      </p:sp>
    </p:spTree>
    <p:extLst>
      <p:ext uri="{BB962C8B-B14F-4D97-AF65-F5344CB8AC3E}">
        <p14:creationId xmlns:p14="http://schemas.microsoft.com/office/powerpoint/2010/main" val="201256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Sci</a:t>
            </a:r>
            <a:r>
              <a:rPr lang="en-US" dirty="0" smtClean="0"/>
              <a:t> </a:t>
            </a:r>
            <a:r>
              <a:rPr lang="en-US" dirty="0" err="1" smtClean="0"/>
              <a:t>Oly</a:t>
            </a:r>
            <a:r>
              <a:rPr lang="en-US" dirty="0" smtClean="0"/>
              <a:t> Preparation</a:t>
            </a:r>
            <a:endParaRPr lang="en-US" dirty="0"/>
          </a:p>
        </p:txBody>
      </p:sp>
      <p:sp>
        <p:nvSpPr>
          <p:cNvPr id="3" name="Content Placeholder 2"/>
          <p:cNvSpPr>
            <a:spLocks noGrp="1"/>
          </p:cNvSpPr>
          <p:nvPr>
            <p:ph idx="1"/>
          </p:nvPr>
        </p:nvSpPr>
        <p:spPr/>
        <p:txBody>
          <a:bodyPr/>
          <a:lstStyle/>
          <a:p>
            <a:r>
              <a:rPr lang="en-US" dirty="0" smtClean="0"/>
              <a:t>Rules must be summarized by Thursday, October 27</a:t>
            </a:r>
            <a:r>
              <a:rPr lang="en-US" baseline="30000" dirty="0" smtClean="0"/>
              <a:t>th</a:t>
            </a:r>
            <a:endParaRPr lang="en-US" dirty="0" smtClean="0"/>
          </a:p>
          <a:p>
            <a:endParaRPr lang="en-US" dirty="0"/>
          </a:p>
          <a:p>
            <a:r>
              <a:rPr lang="en-US" dirty="0" smtClean="0"/>
              <a:t>Materials must be determined by Thursday, November </a:t>
            </a:r>
            <a:endParaRPr lang="en-US" dirty="0"/>
          </a:p>
        </p:txBody>
      </p:sp>
    </p:spTree>
    <p:extLst>
      <p:ext uri="{BB962C8B-B14F-4D97-AF65-F5344CB8AC3E}">
        <p14:creationId xmlns:p14="http://schemas.microsoft.com/office/powerpoint/2010/main" val="6739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Sci</a:t>
            </a:r>
            <a:r>
              <a:rPr lang="en-US" dirty="0" smtClean="0"/>
              <a:t> </a:t>
            </a:r>
            <a:r>
              <a:rPr lang="en-US" dirty="0" err="1" smtClean="0"/>
              <a:t>Oly</a:t>
            </a:r>
            <a:r>
              <a:rPr lang="en-US" dirty="0" smtClean="0"/>
              <a:t> Preparation</a:t>
            </a:r>
            <a:endParaRPr lang="en-US" dirty="0"/>
          </a:p>
        </p:txBody>
      </p:sp>
      <p:sp>
        <p:nvSpPr>
          <p:cNvPr id="3" name="Content Placeholder 2"/>
          <p:cNvSpPr>
            <a:spLocks noGrp="1"/>
          </p:cNvSpPr>
          <p:nvPr>
            <p:ph idx="1"/>
          </p:nvPr>
        </p:nvSpPr>
        <p:spPr/>
        <p:txBody>
          <a:bodyPr/>
          <a:lstStyle/>
          <a:p>
            <a:r>
              <a:rPr lang="en-US" dirty="0" smtClean="0"/>
              <a:t>Teams and events will be FINALIZED by Thursday, October 20</a:t>
            </a:r>
            <a:r>
              <a:rPr lang="en-US" baseline="30000" dirty="0" smtClean="0"/>
              <a:t>th</a:t>
            </a:r>
            <a:endParaRPr lang="en-US" dirty="0" smtClean="0"/>
          </a:p>
          <a:p>
            <a:endParaRPr lang="en-US" dirty="0"/>
          </a:p>
          <a:p>
            <a:r>
              <a:rPr lang="en-US" dirty="0" smtClean="0"/>
              <a:t>Each team will have ONE team leader – decided by coaches</a:t>
            </a:r>
          </a:p>
          <a:p>
            <a:pPr lvl="1"/>
            <a:r>
              <a:rPr lang="en-US" dirty="0" smtClean="0"/>
              <a:t>Based on experience, attendance, willingness</a:t>
            </a:r>
            <a:endParaRPr lang="en-US" dirty="0"/>
          </a:p>
        </p:txBody>
      </p:sp>
    </p:spTree>
    <p:extLst>
      <p:ext uri="{BB962C8B-B14F-4D97-AF65-F5344CB8AC3E}">
        <p14:creationId xmlns:p14="http://schemas.microsoft.com/office/powerpoint/2010/main" val="120569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Anatomy and Physiology</a:t>
            </a:r>
            <a:endParaRPr lang="en-US" dirty="0"/>
          </a:p>
        </p:txBody>
      </p:sp>
      <p:sp>
        <p:nvSpPr>
          <p:cNvPr id="3" name="Content Placeholder 2"/>
          <p:cNvSpPr>
            <a:spLocks noGrp="1"/>
          </p:cNvSpPr>
          <p:nvPr>
            <p:ph idx="1"/>
          </p:nvPr>
        </p:nvSpPr>
        <p:spPr/>
        <p:txBody>
          <a:bodyPr/>
          <a:lstStyle/>
          <a:p>
            <a:r>
              <a:rPr lang="en-US" dirty="0" smtClean="0"/>
              <a:t>Test - </a:t>
            </a:r>
            <a:r>
              <a:rPr lang="en-US" dirty="0" smtClean="0"/>
              <a:t>Must study </a:t>
            </a:r>
            <a:endParaRPr lang="en-US" dirty="0" smtClean="0"/>
          </a:p>
          <a:p>
            <a:r>
              <a:rPr lang="en-US" dirty="0" smtClean="0"/>
              <a:t>Nervous System</a:t>
            </a:r>
          </a:p>
          <a:p>
            <a:r>
              <a:rPr lang="en-US" dirty="0" smtClean="0"/>
              <a:t>Sense Organs</a:t>
            </a:r>
          </a:p>
          <a:p>
            <a:r>
              <a:rPr lang="en-US" dirty="0" smtClean="0"/>
              <a:t>Endocrine System</a:t>
            </a:r>
          </a:p>
          <a:p>
            <a:r>
              <a:rPr lang="en-US" dirty="0" smtClean="0"/>
              <a:t>Process skills – observation and inference, data analysis, calculations, etc.</a:t>
            </a:r>
          </a:p>
        </p:txBody>
      </p:sp>
    </p:spTree>
    <p:extLst>
      <p:ext uri="{BB962C8B-B14F-4D97-AF65-F5344CB8AC3E}">
        <p14:creationId xmlns:p14="http://schemas.microsoft.com/office/powerpoint/2010/main" val="3306843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Disease Detectives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Test – must study!</a:t>
            </a:r>
          </a:p>
          <a:p>
            <a:r>
              <a:rPr lang="en-US" dirty="0" smtClean="0"/>
              <a:t>Food Illness</a:t>
            </a:r>
          </a:p>
          <a:p>
            <a:r>
              <a:rPr lang="en-US" dirty="0" smtClean="0"/>
              <a:t>Using the scientific method in related to food-borne </a:t>
            </a:r>
            <a:r>
              <a:rPr lang="en-US" dirty="0"/>
              <a:t>illnesses</a:t>
            </a:r>
          </a:p>
          <a:p>
            <a:pPr lvl="1">
              <a:defRPr/>
            </a:pPr>
            <a:r>
              <a:rPr lang="en-US" dirty="0"/>
              <a:t>Recognize risk factors for health problems</a:t>
            </a:r>
          </a:p>
          <a:p>
            <a:pPr lvl="1">
              <a:defRPr/>
            </a:pPr>
            <a:r>
              <a:rPr lang="en-US" dirty="0"/>
              <a:t>Know the components of the scientific method used in investigating a disease outbreak to real-life situations affecting health</a:t>
            </a:r>
          </a:p>
          <a:p>
            <a:pPr lvl="1">
              <a:defRPr/>
            </a:pPr>
            <a:r>
              <a:rPr lang="en-US" dirty="0"/>
              <a:t>Understand and interpret the basic concepts of mathematics (rates &amp; proportions as attack rate,  relative risk &amp; odds ratio) used to assess health risks </a:t>
            </a:r>
          </a:p>
          <a:p>
            <a:pPr lvl="1">
              <a:defRPr/>
            </a:pPr>
            <a:r>
              <a:rPr lang="en-US" dirty="0"/>
              <a:t>Recognize an case definition</a:t>
            </a:r>
          </a:p>
          <a:p>
            <a:pPr lvl="1">
              <a:defRPr/>
            </a:pPr>
            <a:r>
              <a:rPr lang="en-US" dirty="0"/>
              <a:t>Know the different types of study designs used by epidemiologists and be able to recognize them from written accounts </a:t>
            </a:r>
          </a:p>
          <a:p>
            <a:pPr marL="0" indent="0">
              <a:buNone/>
            </a:pPr>
            <a:r>
              <a:rPr lang="en-US" dirty="0" smtClean="0"/>
              <a:t> </a:t>
            </a:r>
            <a:endParaRPr lang="en-US" dirty="0"/>
          </a:p>
        </p:txBody>
      </p:sp>
    </p:spTree>
    <p:extLst>
      <p:ext uri="{BB962C8B-B14F-4D97-AF65-F5344CB8AC3E}">
        <p14:creationId xmlns:p14="http://schemas.microsoft.com/office/powerpoint/2010/main" val="1204329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Dynamic Planet</a:t>
            </a:r>
            <a:endParaRPr lang="en-US" dirty="0"/>
          </a:p>
        </p:txBody>
      </p:sp>
      <p:sp>
        <p:nvSpPr>
          <p:cNvPr id="3" name="Content Placeholder 2"/>
          <p:cNvSpPr>
            <a:spLocks noGrp="1"/>
          </p:cNvSpPr>
          <p:nvPr>
            <p:ph idx="1"/>
          </p:nvPr>
        </p:nvSpPr>
        <p:spPr/>
        <p:txBody>
          <a:bodyPr/>
          <a:lstStyle/>
          <a:p>
            <a:r>
              <a:rPr lang="en-US" dirty="0" smtClean="0"/>
              <a:t>Test – must study!</a:t>
            </a:r>
          </a:p>
          <a:p>
            <a:r>
              <a:rPr lang="en-US" dirty="0" smtClean="0"/>
              <a:t>Plate Tectonics</a:t>
            </a:r>
          </a:p>
          <a:p>
            <a:endParaRPr lang="en-US" dirty="0"/>
          </a:p>
        </p:txBody>
      </p:sp>
    </p:spTree>
    <p:extLst>
      <p:ext uri="{BB962C8B-B14F-4D97-AF65-F5344CB8AC3E}">
        <p14:creationId xmlns:p14="http://schemas.microsoft.com/office/powerpoint/2010/main" val="1532005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 Ecology</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a:t>Test – must study!</a:t>
            </a:r>
          </a:p>
          <a:p>
            <a:pPr>
              <a:defRPr/>
            </a:pPr>
            <a:r>
              <a:rPr lang="en-US" dirty="0" smtClean="0"/>
              <a:t>Terrestrial </a:t>
            </a:r>
            <a:r>
              <a:rPr lang="en-US" dirty="0"/>
              <a:t>Ecosystems of NA</a:t>
            </a:r>
          </a:p>
          <a:p>
            <a:pPr lvl="1">
              <a:defRPr/>
            </a:pPr>
            <a:r>
              <a:rPr lang="en-US" dirty="0"/>
              <a:t>Tundra </a:t>
            </a:r>
          </a:p>
          <a:p>
            <a:pPr lvl="1">
              <a:defRPr/>
            </a:pPr>
            <a:r>
              <a:rPr lang="en-US" dirty="0"/>
              <a:t>Taiga (Boreal Forest or Coniferous Forest)</a:t>
            </a:r>
          </a:p>
          <a:p>
            <a:pPr lvl="1">
              <a:defRPr/>
            </a:pPr>
            <a:r>
              <a:rPr lang="en-US" dirty="0"/>
              <a:t>Deciduous Forests</a:t>
            </a:r>
          </a:p>
          <a:p>
            <a:r>
              <a:rPr lang="en-US" dirty="0"/>
              <a:t>Environmental concerns for tundra, taiga, and deciduous forests</a:t>
            </a:r>
          </a:p>
          <a:p>
            <a:r>
              <a:rPr lang="en-US" dirty="0"/>
              <a:t>Role of these ecosystems in Earth’s climate</a:t>
            </a:r>
          </a:p>
          <a:p>
            <a:r>
              <a:rPr lang="en-US" dirty="0"/>
              <a:t>Major Environmental Issues </a:t>
            </a:r>
          </a:p>
          <a:p>
            <a:r>
              <a:rPr lang="en-US" dirty="0"/>
              <a:t>Conservation Biology – goals, environmental threats, actions</a:t>
            </a:r>
          </a:p>
          <a:p>
            <a:pPr>
              <a:lnSpc>
                <a:spcPct val="90000"/>
              </a:lnSpc>
              <a:defRPr/>
            </a:pPr>
            <a:r>
              <a:rPr lang="en-US" dirty="0"/>
              <a:t>ECOLOGY – how organisms interact with one another and with their environment </a:t>
            </a:r>
          </a:p>
          <a:p>
            <a:pPr>
              <a:lnSpc>
                <a:spcPct val="90000"/>
              </a:lnSpc>
              <a:defRPr/>
            </a:pPr>
            <a:r>
              <a:rPr lang="en-US" dirty="0"/>
              <a:t>ENVIRONMENT – living and non-living components </a:t>
            </a:r>
          </a:p>
          <a:p>
            <a:pPr marL="0" indent="0">
              <a:buNone/>
            </a:pPr>
            <a:endParaRPr lang="en-US" dirty="0"/>
          </a:p>
          <a:p>
            <a:endParaRPr lang="en-US" dirty="0"/>
          </a:p>
        </p:txBody>
      </p:sp>
    </p:spTree>
    <p:extLst>
      <p:ext uri="{BB962C8B-B14F-4D97-AF65-F5344CB8AC3E}">
        <p14:creationId xmlns:p14="http://schemas.microsoft.com/office/powerpoint/2010/main" val="2316308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1003</Words>
  <Application>Microsoft Office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SCIENCE OLYMPIAD 2016-2017</vt:lpstr>
      <vt:lpstr>Competition Info: </vt:lpstr>
      <vt:lpstr>Sci Oly Preparation</vt:lpstr>
      <vt:lpstr>Sci Oly Preparation</vt:lpstr>
      <vt:lpstr>Sci Oly Preparation</vt:lpstr>
      <vt:lpstr>Events – Anatomy and Physiology</vt:lpstr>
      <vt:lpstr>Events – Disease Detectives</vt:lpstr>
      <vt:lpstr>Events – Dynamic Planet</vt:lpstr>
      <vt:lpstr>Events – Ecology</vt:lpstr>
      <vt:lpstr>Events – Experimental Design</vt:lpstr>
      <vt:lpstr>Events – Fast Facts</vt:lpstr>
      <vt:lpstr>Events – Food Science</vt:lpstr>
      <vt:lpstr>Events – Herptology</vt:lpstr>
      <vt:lpstr>Events – Hovercraft</vt:lpstr>
      <vt:lpstr>Events – Mission Possible</vt:lpstr>
      <vt:lpstr>Events – Meteorology</vt:lpstr>
      <vt:lpstr>Events – Mystery Design</vt:lpstr>
      <vt:lpstr>Events – Optics</vt:lpstr>
      <vt:lpstr>Events – Reach for the Stars</vt:lpstr>
      <vt:lpstr>Events – Road Scholar</vt:lpstr>
      <vt:lpstr>Events – Rocks and Minerals</vt:lpstr>
      <vt:lpstr>Events – Scrambler</vt:lpstr>
      <vt:lpstr>Events – Towers</vt:lpstr>
      <vt:lpstr>Events – Wind Power</vt:lpstr>
      <vt:lpstr>Events – Wright Stuff</vt:lpstr>
    </vt:vector>
  </TitlesOfParts>
  <Company>Rye Neck UFSD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OLYMPIAD 2016-2017</dc:title>
  <dc:creator>Lauren Zeoli</dc:creator>
  <cp:lastModifiedBy>Lauren Zeoli</cp:lastModifiedBy>
  <cp:revision>9</cp:revision>
  <cp:lastPrinted>2016-10-06T18:46:59Z</cp:lastPrinted>
  <dcterms:created xsi:type="dcterms:W3CDTF">2016-10-06T15:52:48Z</dcterms:created>
  <dcterms:modified xsi:type="dcterms:W3CDTF">2016-10-06T19:31:46Z</dcterms:modified>
</cp:coreProperties>
</file>